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7" r:id="rId2"/>
    <p:sldMasterId id="2147483663" r:id="rId3"/>
    <p:sldMasterId id="2147483674" r:id="rId4"/>
    <p:sldMasterId id="2147483665" r:id="rId5"/>
  </p:sldMasterIdLst>
  <p:notesMasterIdLst>
    <p:notesMasterId r:id="rId16"/>
  </p:notesMasterIdLst>
  <p:sldIdLst>
    <p:sldId id="256" r:id="rId6"/>
    <p:sldId id="264" r:id="rId7"/>
    <p:sldId id="325" r:id="rId8"/>
    <p:sldId id="326" r:id="rId9"/>
    <p:sldId id="327" r:id="rId10"/>
    <p:sldId id="329" r:id="rId11"/>
    <p:sldId id="324" r:id="rId12"/>
    <p:sldId id="323" r:id="rId13"/>
    <p:sldId id="322" r:id="rId14"/>
    <p:sldId id="3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FBA9"/>
    <a:srgbClr val="00D4D6"/>
    <a:srgbClr val="A6FB79"/>
    <a:srgbClr val="6083CB"/>
    <a:srgbClr val="00A8AA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10"/>
    <p:restoredTop sz="94872"/>
  </p:normalViewPr>
  <p:slideViewPr>
    <p:cSldViewPr snapToGrid="0" snapToObjects="1">
      <p:cViewPr varScale="1">
        <p:scale>
          <a:sx n="81" d="100"/>
          <a:sy n="81" d="100"/>
        </p:scale>
        <p:origin x="936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Medium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Medium"/>
              </a:defRPr>
            </a:lvl1pPr>
          </a:lstStyle>
          <a:p>
            <a:fld id="{A686FEAA-0919-3445-93C9-254748DA70F4}" type="datetimeFigureOut">
              <a:rPr lang="en-US" smtClean="0"/>
              <a:pPr/>
              <a:t>12/20/2018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Medium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Medium"/>
              </a:defRPr>
            </a:lvl1pPr>
          </a:lstStyle>
          <a:p>
            <a:fld id="{3C658B6C-B965-5642-8E42-7355EC09A1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84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ontserrat Medium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ontserrat Medium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ontserrat Medium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ontserrat Medium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ontserrat Medium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0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592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72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7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575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47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84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58B6C-B965-5642-8E42-7355EC09A12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45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E1DC434-9520-1140-948B-A4F18D1ED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6888" y="5202238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C1C65-6CF3-8A44-8F16-7E3216CF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02CF7-A43C-AA47-B7D3-5EA465533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99D95-C5D9-3A48-BA65-D9D390E8E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D59770-1837-BB42-9E75-369065525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020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DDFC1-2413-0E4F-9D02-381E547D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E4627-5D13-D54B-907F-240D459A4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70266-D2AE-5645-94F0-D2282ADB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5E8F4E-7EAA-1648-BA26-F1F718B21D0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E1811-283A-644B-AB26-4B45599FD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556CA-93D9-4846-8866-1B58E560F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8956A0-9798-C343-A99B-4EBD154C3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5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D74C-75A3-0743-A87B-FAC2273D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F56698-0917-9E40-AFD3-CB9F7907BA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5E8F4E-7EAA-1648-BA26-F1F718B21D0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1435A-3D7E-3340-AAD5-666090B2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490C80-4255-414E-9F32-85AD920F7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8956A0-9798-C343-A99B-4EBD154C3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097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540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4E63-BC2F-0C47-B27A-886806229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0" y="365125"/>
            <a:ext cx="65913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20867-4684-4244-B512-B8239A3DE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2500" y="1825625"/>
            <a:ext cx="65913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BC33-4617-4245-A181-43DC41099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F0D7-1BC0-1046-9E72-CF0AA9FB0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D5B3E-ACA1-6142-A65E-EEB315C9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813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BE5B-FAF9-C84D-B1D0-CA14B03AC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64F36-825E-AD44-A1C7-6575FC054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DD83D-AAB0-7244-9563-5AAE999C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A8A9A-E687-9148-B93F-80B59890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4E2BB-15D0-F945-9134-360A904BA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594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48A7D-906F-684B-98C3-330F0F84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10DCA-ACA6-144E-882A-1CD6A72407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AC89E2-802A-3D4C-B52D-25D9DBCE17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0B181-CEBB-2343-B154-646BFC49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5F065-83E6-3E4D-963F-6F901A36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74A91-62ED-CF4A-A873-E15846FA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40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345F7-B5C4-4E45-81AD-6AA1033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FFC1D-AE4C-E34A-9548-CD02A461F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731A6-1546-E44B-92DC-D89EB72DE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0FBE29-6964-574F-8F82-8B779B02D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4C9A78-CD91-4942-B8E6-AC628DC321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7E64A-72CB-1A48-8D98-FDB8B682D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664B3-832B-0B44-944F-3288972AA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64444B-443B-4244-A375-29F5B4E5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0627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9EA2-9FD6-3C4C-8EB0-5B92F7D43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8C695E-38BE-5A45-B66E-03F73A06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7ADEB9-B7F1-ED4E-A6AC-AC68463CF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D59E7-1A88-8140-AFCF-74856693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27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979F37-EEBD-4943-9389-FB74E06B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A5E27-0C69-6249-B2FE-B13DA867F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59923-E62C-D443-8C2E-A89C14DA0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5368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3D1E-C320-8F4F-9D70-745A01D2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500F-29D4-7940-A83F-66AABC803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A25E9-DC1E-DD45-A568-CF192AEDF1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B6637-70B9-DC44-9D4E-DDA536000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F92E9-A01A-6B47-B4ED-9BBFB8985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DC132-82DC-334D-B810-7C17825A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175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1787-E003-8545-8A0F-0999046EE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233848" cy="7266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F424-4CE2-F844-A3D5-3EF93813D9F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47850"/>
            <a:ext cx="10515600" cy="4351338"/>
          </a:xfrm>
        </p:spPr>
        <p:txBody>
          <a:bodyPr/>
          <a:lstStyle>
            <a:lvl1pPr marL="228600" indent="-228600">
              <a:buFontTx/>
              <a:buBlip>
                <a:blip r:embed="rId2"/>
              </a:buBlip>
              <a:defRPr/>
            </a:lvl1pPr>
            <a:lvl2pPr marL="685800" indent="-228600">
              <a:buFontTx/>
              <a:buBlip>
                <a:blip r:embed="rId2"/>
              </a:buBlip>
              <a:defRPr/>
            </a:lvl2pPr>
            <a:lvl3pPr marL="1143000" indent="-228600">
              <a:buFontTx/>
              <a:buBlip>
                <a:blip r:embed="rId2"/>
              </a:buBlip>
              <a:defRPr/>
            </a:lvl3pPr>
            <a:lvl4pPr marL="1600200" indent="-228600">
              <a:buFontTx/>
              <a:buBlip>
                <a:blip r:embed="rId2"/>
              </a:buBlip>
              <a:defRPr/>
            </a:lvl4pPr>
            <a:lvl5pPr marL="2057400" indent="-228600"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2CFAA-37CF-6C47-9667-0EEAE8B73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634CB-0328-C542-B246-5D5066878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B275B-873C-834D-A1CF-3685B4BC3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2B145E9-F374-AB40-85BE-FA6CE1B6C8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43178" r="21871" b="5120"/>
          <a:stretch/>
        </p:blipFill>
        <p:spPr>
          <a:xfrm>
            <a:off x="0" y="0"/>
            <a:ext cx="12192000" cy="12146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2B512D-C507-844C-9412-D912F0E97E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26572" y="208303"/>
            <a:ext cx="627228" cy="789843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D5E3C6F6-D565-A74F-9BAE-1D61FDC66F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83619"/>
          <a:stretch/>
        </p:blipFill>
        <p:spPr>
          <a:xfrm>
            <a:off x="0" y="6556020"/>
            <a:ext cx="12192000" cy="3019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42AA599-F6A4-2645-BE21-881822FEA351}"/>
              </a:ext>
            </a:extLst>
          </p:cNvPr>
          <p:cNvSpPr txBox="1">
            <a:spLocks/>
          </p:cNvSpPr>
          <p:nvPr userDrawn="1"/>
        </p:nvSpPr>
        <p:spPr>
          <a:xfrm>
            <a:off x="838200" y="366315"/>
            <a:ext cx="7894093" cy="786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/>
                </a:solidFill>
                <a:latin typeface="Montserrat Medium"/>
                <a:ea typeface="+mj-ea"/>
                <a:cs typeface="+mj-cs"/>
              </a:defRPr>
            </a:lvl1pPr>
          </a:lstStyle>
          <a:p>
            <a:r>
              <a:rPr lang="en-US" sz="3800" baseline="0" dirty="0">
                <a:latin typeface="Montserrat Medium" pitchFamily="2" charset="77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49745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FEDCF-0B0D-314F-982F-A64B746BE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1860DD-08AF-F941-9FFE-CAF3CC619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EBD2D-9578-904C-8E07-9E0C7265C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2FDE1-7531-DE4D-B17C-46D950445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A7890-64D6-A840-B6C4-09BC4C6BC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7E3CD-640E-BE4D-893C-37ACBF5C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1063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1F56-EB83-254D-9F0D-AE777845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5B4551-C266-1B42-9AD8-4C0F11C62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A9EF5-4F28-2F46-93F8-439C31E3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4DE7D-B365-E140-AC6F-91B6F6062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98F46-FA6C-064A-ACBB-DFD2AB77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041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E41065-039B-974D-8E23-7095C35D12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5191-C965-1444-9210-134D1C814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243FE2-68D8-2140-8BE7-F0420D35D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C7200-52B4-004D-A17D-6DEE1F9CF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B8DF7-0EFB-9042-A2BC-3B247C71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2171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9D09A-6136-A340-97FD-986695546C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8B5FE-F74B-E847-81CE-CA7253EA6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471C5-0A3E-8844-9F72-7D2CFE78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D696C-CD79-8748-8636-F13726CCA3B9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E3C78-9101-C146-9896-160573C0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58653-3D51-B54E-BB93-5D5E75C5F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C70CA-3C21-B647-8A83-A45BAB25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970AA-F3CE-2D44-8147-1112BAA15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7207B1-CA8B-A747-86FF-F3FC824E1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DCF2-95B9-9343-8AAA-B651B0CB1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26E89-F05F-D841-96BB-FA991CD1C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28345-5619-CC4B-B4B1-5F1FB36AF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022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3E45B-49E0-7D44-933D-957CEAA3707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FEDD3E-8749-1840-A348-82CAFC4FC81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ED20AD-DC54-8046-9A35-B68D02E5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88985-0472-0841-B8F9-6A04D1AC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E90E9-0285-CD4A-936D-448E5171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B923F-7E03-7C46-AC3C-869AA86CF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88F50-8233-2F45-AC5A-0513D92581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93AD8-9471-4B4C-8ECA-51FE2D05A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4CCDAD-5EB4-8E44-A903-F6D5528C676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988814-8334-B348-8455-2C6FDEFE9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EA8AE8-D47F-9343-88F5-8C4B25AB9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DF63A-9036-354A-B770-15A7BD241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2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A0D993-5A55-8E47-BC0F-87C50125D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13183-8C7F-414A-8550-BB0FBA92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7ABED-0715-0E48-B311-8AD19B7D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40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ED2068-8FD0-814D-BD2C-13867D3CB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2FCFB7-D0DB-C34C-96A6-9F3AA451E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F064C-7852-0E4F-9479-7C88B5C7E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F6B120-A94C-CB4A-91BB-F9E35CB43F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F008C-CC46-4F48-BDA0-7765AAD4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366A9-7542-2D47-9B66-2E86BD3DA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DA002-9C16-4549-B6E2-4ABFE12B4F4A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07FE05-5F0B-9343-8558-245AA4C8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796EC-63B7-264B-B9D9-78D92C8E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3474C4-A5FE-F044-8E57-C73F6F782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1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2AA5-E2BC-F040-819F-B8DD4C3AA3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0F827-B368-2343-B910-6F19AE3CE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4E37E-1143-F440-ACC7-E31B69CA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B5E8F4E-7EAA-1648-BA26-F1F718B21D0B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F9BE2-D53C-374B-B4AC-D527C09E5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A3B13-1499-4646-B4F2-DA1B020B2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8956A0-9798-C343-A99B-4EBD154C3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1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2E9BF1-267E-9840-8C0B-818FD91B0262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CC535-580F-1944-973E-33DCC0B89E41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ontserrat Medium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79E57-4CB0-AD4C-86A8-0C0FCF9A99E0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ontserrat Medium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38017-9D36-5746-81FE-4E6991F8EBD4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ontserrat Medium"/>
              </a:defRPr>
            </a:lvl1pPr>
          </a:lstStyle>
          <a:p>
            <a:fld id="{483474C4-A5FE-F044-8E57-C73F6F78240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98D229E2-CCBF-E94D-9262-FD24389FE8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43178" r="21871" b="5120"/>
          <a:stretch/>
        </p:blipFill>
        <p:spPr>
          <a:xfrm>
            <a:off x="1" y="0"/>
            <a:ext cx="12192000" cy="12146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6D9A0E-87B2-B243-BA43-497DE79AD6C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726572" y="208303"/>
            <a:ext cx="627228" cy="78984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89425DBA-0F76-DD4D-8DBD-246FAE7356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t="83619"/>
          <a:stretch/>
        </p:blipFill>
        <p:spPr>
          <a:xfrm>
            <a:off x="0" y="6556020"/>
            <a:ext cx="12192000" cy="30197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B18C11C-01B6-D94F-9AF9-E62AD361B384}"/>
              </a:ext>
            </a:extLst>
          </p:cNvPr>
          <p:cNvSpPr txBox="1">
            <a:spLocks/>
          </p:cNvSpPr>
          <p:nvPr userDrawn="1"/>
        </p:nvSpPr>
        <p:spPr>
          <a:xfrm>
            <a:off x="838200" y="366315"/>
            <a:ext cx="7894093" cy="786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/>
                </a:solidFill>
                <a:latin typeface="Montserrat Medium"/>
                <a:ea typeface="+mj-ea"/>
                <a:cs typeface="+mj-cs"/>
              </a:defRPr>
            </a:lvl1pPr>
          </a:lstStyle>
          <a:p>
            <a:endParaRPr lang="en-US" sz="3800" baseline="0" dirty="0">
              <a:latin typeface="Montserrat Medium" pitchFamily="2" charset="77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242765-45DA-C24C-B7D9-45C99524D5BD}"/>
              </a:ext>
            </a:extLst>
          </p:cNvPr>
          <p:cNvSpPr txBox="1">
            <a:spLocks/>
          </p:cNvSpPr>
          <p:nvPr userDrawn="1"/>
        </p:nvSpPr>
        <p:spPr>
          <a:xfrm>
            <a:off x="838200" y="366315"/>
            <a:ext cx="7894093" cy="7861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bg1"/>
                </a:solidFill>
                <a:latin typeface="Montserrat Medium"/>
                <a:ea typeface="+mj-ea"/>
                <a:cs typeface="+mj-cs"/>
              </a:defRPr>
            </a:lvl1pPr>
          </a:lstStyle>
          <a:p>
            <a:endParaRPr lang="en-US" sz="3800" baseline="0" dirty="0">
              <a:latin typeface="Montserrat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0638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chemeClr val="bg1"/>
          </a:solidFill>
          <a:latin typeface="Montserrat Medium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13"/>
        </a:buBlip>
        <a:defRPr sz="2800" b="0" i="0" kern="1200">
          <a:solidFill>
            <a:schemeClr val="tx1"/>
          </a:solidFill>
          <a:latin typeface="Montserrat Medium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400" b="0" i="0" kern="1200">
          <a:solidFill>
            <a:schemeClr val="tx1"/>
          </a:solidFill>
          <a:latin typeface="Montserrat Medium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2000" b="0" i="0" kern="1200">
          <a:solidFill>
            <a:schemeClr val="tx1"/>
          </a:solidFill>
          <a:latin typeface="Montserrat Medium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b="0" i="0" kern="1200">
          <a:solidFill>
            <a:schemeClr val="tx1"/>
          </a:solidFill>
          <a:latin typeface="Montserrat Medium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13"/>
        </a:buBlip>
        <a:defRPr sz="1800" b="0" i="0" kern="1200">
          <a:solidFill>
            <a:schemeClr val="tx1"/>
          </a:solidFill>
          <a:latin typeface="Montserrat Medium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B40BAF-B54B-C54F-B900-8BA704C0F78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99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7C37D-714A-3E4E-B2F1-8FB36AB72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DF24F-9701-6943-819E-670BE7A64DCD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F3E02-DF1B-4C47-BD7D-0FAA593A4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084DA9-A29D-9F49-AAB1-3671D04DE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D9232-1B4D-D147-A1D2-D5F99714400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7E7559-8E7F-AC45-ADBC-13A7AE8035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7765" t="71773" r="24127" b="6027"/>
          <a:stretch/>
        </p:blipFill>
        <p:spPr>
          <a:xfrm>
            <a:off x="-110" y="0"/>
            <a:ext cx="524521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D3592-E0EF-3045-97CC-DD8193AB1B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09208" y="2819400"/>
            <a:ext cx="4426573" cy="85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1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2399F7-4E4E-D545-8A63-37A88D76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8341C-6BA0-9A4A-8470-36D671493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803BE-FEA5-7645-A6E0-B7F35F6B51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88392-B497-1F4D-8A29-85B627F283BF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0E334-2100-EB4D-9426-1332B263E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97DD7-362C-5F4E-86D5-120904AB22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4CDA0-F9BB-CD4F-8E6A-6621F45F8BC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538460-6DEB-E24A-B14D-7BCBF04B5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7765" t="71773" r="24127" b="6027"/>
          <a:stretch/>
        </p:blipFill>
        <p:spPr>
          <a:xfrm>
            <a:off x="-110" y="0"/>
            <a:ext cx="47118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51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6E90F4-79B1-F64F-8CA3-FFCC226F6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55EE3-2B1F-A949-814D-65164AA07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36C06-EB8A-9945-8C05-E3D25382AE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D696C-CD79-8748-8636-F13726CCA3B9}" type="datetimeFigureOut">
              <a:rPr lang="en-US" smtClean="0"/>
              <a:t>12/20/2018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7128C-FB3C-C04D-99BD-E5C1E0614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BF5AE-D88D-9246-86F3-EE318EE48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C70CA-3C21-B647-8A83-A45BAB25E2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DCD3730-CD01-9D42-A9C9-06A59DE685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" y="-95535"/>
            <a:ext cx="12192001" cy="665155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2FC887E-AA9D-954B-945F-64993C5A81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83619"/>
          <a:stretch/>
        </p:blipFill>
        <p:spPr>
          <a:xfrm>
            <a:off x="0" y="6556020"/>
            <a:ext cx="12192000" cy="30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2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31" Type="http://schemas.openxmlformats.org/officeDocument/2006/relationships/image" Target="../media/image41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7345F6A0-EC71-6E42-B4F9-EFE7394E8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0100" y="4071937"/>
            <a:ext cx="4483100" cy="124512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DGMD-599</a:t>
            </a:r>
          </a:p>
          <a:p>
            <a:r>
              <a:rPr lang="en-US" i="1" dirty="0">
                <a:solidFill>
                  <a:srgbClr val="00D4D6"/>
                </a:solidFill>
              </a:rPr>
              <a:t>An Open Source Wi-Fi Based Device Detection System</a:t>
            </a:r>
          </a:p>
          <a:p>
            <a:r>
              <a:rPr lang="en-US" dirty="0"/>
              <a:t>Mike Vartanian</a:t>
            </a:r>
          </a:p>
        </p:txBody>
      </p:sp>
    </p:spTree>
    <p:extLst>
      <p:ext uri="{BB962C8B-B14F-4D97-AF65-F5344CB8AC3E}">
        <p14:creationId xmlns:p14="http://schemas.microsoft.com/office/powerpoint/2010/main" val="2658279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7D43367-4B8F-7648-9001-66DC55E21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535" y="4017382"/>
            <a:ext cx="9144000" cy="1655762"/>
          </a:xfrm>
        </p:spPr>
        <p:txBody>
          <a:bodyPr/>
          <a:lstStyle/>
          <a:p>
            <a:r>
              <a:rPr lang="en-US" dirty="0"/>
              <a:t>www.locally.io</a:t>
            </a:r>
          </a:p>
          <a:p>
            <a:r>
              <a:rPr lang="en-US" sz="32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39720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281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Elevator Pitch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8FC8-0E77-9E4F-A1FE-5A858136ACEF}"/>
              </a:ext>
            </a:extLst>
          </p:cNvPr>
          <p:cNvSpPr txBox="1"/>
          <p:nvPr/>
        </p:nvSpPr>
        <p:spPr>
          <a:xfrm>
            <a:off x="582083" y="1718186"/>
            <a:ext cx="758825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Objective: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Create a system that counts devices (or people) within physical locations</a:t>
            </a: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Roboto Condensed Light" charset="0"/>
              <a:cs typeface="Roboto Condensed Light" charset="0"/>
            </a:endParaRP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Motivation:</a:t>
            </a:r>
          </a:p>
          <a:p>
            <a:pPr marL="742950" lvl="1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Consumer behavior information is very valuable to physical location owners</a:t>
            </a:r>
          </a:p>
          <a:p>
            <a:pPr marL="742950" lvl="1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Learn more about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CakePHP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, Ajax, DBs, Python,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etc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…</a:t>
            </a:r>
          </a:p>
          <a:p>
            <a:pPr marL="285750" indent="-285750">
              <a:buClr>
                <a:srgbClr val="00A8AA"/>
              </a:buClr>
              <a:buFont typeface="Wingdings" pitchFamily="2" charset="2"/>
              <a:buChar char="ü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Roboto Condensed Light" charset="0"/>
              <a:cs typeface="Roboto Condensed Light" charset="0"/>
            </a:endParaRP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E01F1D7-F442-486B-A772-6CB7D06D1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000" y="1919126"/>
            <a:ext cx="3236381" cy="209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eople walking in retail">
            <a:extLst>
              <a:ext uri="{FF2B5EF4-FFF2-40B4-BE49-F238E27FC236}">
                <a16:creationId xmlns:a16="http://schemas.microsoft.com/office/drawing/2014/main" id="{62432B42-EE62-4A52-92FA-5A884CBF8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46" y="4741667"/>
            <a:ext cx="2266421" cy="15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people counting">
            <a:extLst>
              <a:ext uri="{FF2B5EF4-FFF2-40B4-BE49-F238E27FC236}">
                <a16:creationId xmlns:a16="http://schemas.microsoft.com/office/drawing/2014/main" id="{3768B597-0CF2-48DF-9742-5C1FF9EC6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493" y="4868849"/>
            <a:ext cx="3704694" cy="138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people counting">
            <a:extLst>
              <a:ext uri="{FF2B5EF4-FFF2-40B4-BE49-F238E27FC236}">
                <a16:creationId xmlns:a16="http://schemas.microsoft.com/office/drawing/2014/main" id="{D674B82F-0B74-416F-9AD8-EB82067F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34" y="4812983"/>
            <a:ext cx="2048934" cy="14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21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4232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So How Will it Work?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8FC8-0E77-9E4F-A1FE-5A858136ACEF}"/>
              </a:ext>
            </a:extLst>
          </p:cNvPr>
          <p:cNvSpPr txBox="1"/>
          <p:nvPr/>
        </p:nvSpPr>
        <p:spPr>
          <a:xfrm>
            <a:off x="6559550" y="1552391"/>
            <a:ext cx="5369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D4D6"/>
              </a:buClr>
              <a:buSzPct val="120000"/>
            </a:pPr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Assumptions</a:t>
            </a: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Most people have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WiFi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Enabled Smartphones</a:t>
            </a: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Devices always looking for connections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300C32-1987-4ABC-A811-F139E9D1E7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71681"/>
            <a:ext cx="5369983" cy="379687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FC8BC0-F9A6-47B8-B9FB-DACB1DBDF77B}"/>
              </a:ext>
            </a:extLst>
          </p:cNvPr>
          <p:cNvSpPr txBox="1"/>
          <p:nvPr/>
        </p:nvSpPr>
        <p:spPr>
          <a:xfrm>
            <a:off x="6559550" y="3770119"/>
            <a:ext cx="5369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D4D6"/>
              </a:buClr>
              <a:buSzPct val="120000"/>
            </a:pPr>
            <a:r>
              <a:rPr lang="en-US" sz="24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Operation Principles</a:t>
            </a: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Emulate an Access Point</a:t>
            </a: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Devices share information when attempting to connect</a:t>
            </a:r>
          </a:p>
          <a:p>
            <a:pPr marL="285750" indent="-285750"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MAC Address is a unique identifier</a:t>
            </a:r>
          </a:p>
        </p:txBody>
      </p:sp>
    </p:spTree>
    <p:extLst>
      <p:ext uri="{BB962C8B-B14F-4D97-AF65-F5344CB8AC3E}">
        <p14:creationId xmlns:p14="http://schemas.microsoft.com/office/powerpoint/2010/main" val="3935871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659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What does the solution look like?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B97B43-AB9B-46E5-B066-16E2E1ED0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8784" y="3460219"/>
            <a:ext cx="621848" cy="7773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44F0031-F692-4B7E-A844-488EB4FB9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80676" y="3421354"/>
            <a:ext cx="684033" cy="85504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6B4A37D-4E17-4EE5-A578-828442BCE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3263" y="3309628"/>
            <a:ext cx="752436" cy="10784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50AECE8-10F7-4826-9B32-ABD62B3258A1}"/>
              </a:ext>
            </a:extLst>
          </p:cNvPr>
          <p:cNvGrpSpPr/>
          <p:nvPr/>
        </p:nvGrpSpPr>
        <p:grpSpPr>
          <a:xfrm>
            <a:off x="609597" y="2114175"/>
            <a:ext cx="1072750" cy="879676"/>
            <a:chOff x="8403005" y="3413175"/>
            <a:chExt cx="1072750" cy="879676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65F0045-5D10-4829-AC9B-B78633D44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53630" y="3413175"/>
              <a:ext cx="571500" cy="5715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E8D03E-514E-4E5D-9CA6-B7D89AF64738}"/>
                </a:ext>
              </a:extLst>
            </p:cNvPr>
            <p:cNvSpPr txBox="1"/>
            <p:nvPr/>
          </p:nvSpPr>
          <p:spPr>
            <a:xfrm>
              <a:off x="8403005" y="4031241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Access Point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45CB75-3234-43D6-9A8C-A2CA2D232A8E}"/>
              </a:ext>
            </a:extLst>
          </p:cNvPr>
          <p:cNvGrpSpPr/>
          <p:nvPr/>
        </p:nvGrpSpPr>
        <p:grpSpPr>
          <a:xfrm>
            <a:off x="609597" y="3560540"/>
            <a:ext cx="1072750" cy="879676"/>
            <a:chOff x="8403005" y="3413175"/>
            <a:chExt cx="1072750" cy="879676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2EB57DFF-69B6-4C2A-A223-6F7989DC2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53630" y="3413175"/>
              <a:ext cx="571500" cy="5715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2EB7B69-4348-4763-8B81-73EE433165EE}"/>
                </a:ext>
              </a:extLst>
            </p:cNvPr>
            <p:cNvSpPr txBox="1"/>
            <p:nvPr/>
          </p:nvSpPr>
          <p:spPr>
            <a:xfrm>
              <a:off x="8403005" y="4031241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Access Point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E749404-D565-4653-8FAB-5542A24F2914}"/>
              </a:ext>
            </a:extLst>
          </p:cNvPr>
          <p:cNvGrpSpPr/>
          <p:nvPr/>
        </p:nvGrpSpPr>
        <p:grpSpPr>
          <a:xfrm>
            <a:off x="610456" y="4789646"/>
            <a:ext cx="1072750" cy="879676"/>
            <a:chOff x="8403005" y="3413175"/>
            <a:chExt cx="1072750" cy="879676"/>
          </a:xfrm>
        </p:grpSpPr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6EADB059-3B72-4C01-8AE0-4A7ED25A9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653630" y="3413175"/>
              <a:ext cx="571500" cy="5715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48AF46-8D2D-4535-8B35-7D4B73C8AB97}"/>
                </a:ext>
              </a:extLst>
            </p:cNvPr>
            <p:cNvSpPr txBox="1"/>
            <p:nvPr/>
          </p:nvSpPr>
          <p:spPr>
            <a:xfrm>
              <a:off x="8403005" y="4031241"/>
              <a:ext cx="10727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rgbClr val="232F3E"/>
                  </a:solidFill>
                </a:rPr>
                <a:t>Access Point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7CC0F-4124-4A41-8F6C-98FFBEB5AE9E}"/>
              </a:ext>
            </a:extLst>
          </p:cNvPr>
          <p:cNvSpPr/>
          <p:nvPr/>
        </p:nvSpPr>
        <p:spPr>
          <a:xfrm>
            <a:off x="3200166" y="2779951"/>
            <a:ext cx="3877963" cy="2136684"/>
          </a:xfrm>
          <a:prstGeom prst="rect">
            <a:avLst/>
          </a:prstGeom>
          <a:noFill/>
          <a:ln w="127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Pull Data from Aps and Store in NoSQL DB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362BD74-F2D5-40AA-ADBF-DE54C4FE403B}"/>
              </a:ext>
            </a:extLst>
          </p:cNvPr>
          <p:cNvCxnSpPr>
            <a:cxnSpLocks/>
            <a:stCxn id="14" idx="3"/>
            <a:endCxn id="50" idx="0"/>
          </p:cNvCxnSpPr>
          <p:nvPr/>
        </p:nvCxnSpPr>
        <p:spPr>
          <a:xfrm>
            <a:off x="1431722" y="2399925"/>
            <a:ext cx="981444" cy="1161858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2">
            <a:extLst>
              <a:ext uri="{FF2B5EF4-FFF2-40B4-BE49-F238E27FC236}">
                <a16:creationId xmlns:a16="http://schemas.microsoft.com/office/drawing/2014/main" id="{84EEAD21-B530-4D12-AB3F-4FF222B70F86}"/>
              </a:ext>
            </a:extLst>
          </p:cNvPr>
          <p:cNvCxnSpPr>
            <a:cxnSpLocks/>
            <a:stCxn id="17" idx="3"/>
            <a:endCxn id="50" idx="1"/>
          </p:cNvCxnSpPr>
          <p:nvPr/>
        </p:nvCxnSpPr>
        <p:spPr>
          <a:xfrm>
            <a:off x="1431722" y="3846290"/>
            <a:ext cx="695694" cy="1243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2">
            <a:extLst>
              <a:ext uri="{FF2B5EF4-FFF2-40B4-BE49-F238E27FC236}">
                <a16:creationId xmlns:a16="http://schemas.microsoft.com/office/drawing/2014/main" id="{322E2497-A925-444D-921C-0C27AB69D24B}"/>
              </a:ext>
            </a:extLst>
          </p:cNvPr>
          <p:cNvCxnSpPr>
            <a:cxnSpLocks/>
            <a:stCxn id="20" idx="3"/>
            <a:endCxn id="50" idx="2"/>
          </p:cNvCxnSpPr>
          <p:nvPr/>
        </p:nvCxnSpPr>
        <p:spPr>
          <a:xfrm flipV="1">
            <a:off x="1432581" y="4133283"/>
            <a:ext cx="980585" cy="942113"/>
          </a:xfrm>
          <a:prstGeom prst="bentConnector2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22">
            <a:extLst>
              <a:ext uri="{FF2B5EF4-FFF2-40B4-BE49-F238E27FC236}">
                <a16:creationId xmlns:a16="http://schemas.microsoft.com/office/drawing/2014/main" id="{6CA2A1CA-1013-4A50-9626-605BD8A1A4D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020632" y="3848874"/>
            <a:ext cx="56004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2">
            <a:extLst>
              <a:ext uri="{FF2B5EF4-FFF2-40B4-BE49-F238E27FC236}">
                <a16:creationId xmlns:a16="http://schemas.microsoft.com/office/drawing/2014/main" id="{CB1194AD-5A6C-4ED9-B8CC-37B39763E78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264709" y="3848874"/>
            <a:ext cx="698554" cy="1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Graphic 49">
            <a:extLst>
              <a:ext uri="{FF2B5EF4-FFF2-40B4-BE49-F238E27FC236}">
                <a16:creationId xmlns:a16="http://schemas.microsoft.com/office/drawing/2014/main" id="{18D81DE8-9756-45D9-B6BD-9E31B45BD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27416" y="3561783"/>
            <a:ext cx="571500" cy="571500"/>
          </a:xfrm>
          <a:prstGeom prst="rect">
            <a:avLst/>
          </a:prstGeom>
        </p:spPr>
      </p:pic>
      <p:cxnSp>
        <p:nvCxnSpPr>
          <p:cNvPr id="55" name="Straight Arrow Connector 22">
            <a:extLst>
              <a:ext uri="{FF2B5EF4-FFF2-40B4-BE49-F238E27FC236}">
                <a16:creationId xmlns:a16="http://schemas.microsoft.com/office/drawing/2014/main" id="{EB12289D-F864-4077-A9A4-74D3B430CE4B}"/>
              </a:ext>
            </a:extLst>
          </p:cNvPr>
          <p:cNvCxnSpPr>
            <a:cxnSpLocks/>
            <a:stCxn id="50" idx="3"/>
            <a:endCxn id="6" idx="1"/>
          </p:cNvCxnSpPr>
          <p:nvPr/>
        </p:nvCxnSpPr>
        <p:spPr>
          <a:xfrm>
            <a:off x="2698916" y="3847533"/>
            <a:ext cx="699868" cy="1341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25E1BE4-BA7A-42B5-9547-508AB0F3D211}"/>
              </a:ext>
            </a:extLst>
          </p:cNvPr>
          <p:cNvSpPr/>
          <p:nvPr/>
        </p:nvSpPr>
        <p:spPr>
          <a:xfrm>
            <a:off x="7470683" y="1896721"/>
            <a:ext cx="2370543" cy="3902591"/>
          </a:xfrm>
          <a:prstGeom prst="rect">
            <a:avLst/>
          </a:prstGeom>
          <a:noFill/>
          <a:ln w="127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</a:rPr>
              <a:t>Web Application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18791F5D-D26B-46F4-ADAB-C21D548C01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41266" y="3077123"/>
            <a:ext cx="1662816" cy="166281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A241F3AC-928B-4091-85F4-F2FD690D1D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299780" y="1727522"/>
            <a:ext cx="501098" cy="626373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DF01BA8-B3E8-43EC-B9F7-F553BE78ACC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883116" y="2266078"/>
            <a:ext cx="584356" cy="730445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189699E5-C33E-4DA1-BD43-8DCF85FA2D8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01174" y="4842586"/>
            <a:ext cx="1143000" cy="1143000"/>
          </a:xfrm>
          <a:prstGeom prst="rect">
            <a:avLst/>
          </a:prstGeom>
        </p:spPr>
      </p:pic>
      <p:pic>
        <p:nvPicPr>
          <p:cNvPr id="1026" name="Picture 2" descr="Image result for cakephp logo">
            <a:extLst>
              <a:ext uri="{FF2B5EF4-FFF2-40B4-BE49-F238E27FC236}">
                <a16:creationId xmlns:a16="http://schemas.microsoft.com/office/drawing/2014/main" id="{D0F8EF2E-9A44-4D8A-85BC-7F8AC46F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6433" y="2322267"/>
            <a:ext cx="736634" cy="61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javascript logo">
            <a:extLst>
              <a:ext uri="{FF2B5EF4-FFF2-40B4-BE49-F238E27FC236}">
                <a16:creationId xmlns:a16="http://schemas.microsoft.com/office/drawing/2014/main" id="{A6A83944-3124-4A8C-AD7B-7327C62AF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878" y="3160241"/>
            <a:ext cx="607744" cy="68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html5 logo">
            <a:extLst>
              <a:ext uri="{FF2B5EF4-FFF2-40B4-BE49-F238E27FC236}">
                <a16:creationId xmlns:a16="http://schemas.microsoft.com/office/drawing/2014/main" id="{50BB8FC5-6F05-48A5-A586-16FA37ABD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803" y="4034613"/>
            <a:ext cx="605895" cy="60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jquery ajax">
            <a:extLst>
              <a:ext uri="{FF2B5EF4-FFF2-40B4-BE49-F238E27FC236}">
                <a16:creationId xmlns:a16="http://schemas.microsoft.com/office/drawing/2014/main" id="{5772C915-F218-44BA-B324-399946CF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728" y="4132128"/>
            <a:ext cx="855133" cy="41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jquery logo">
            <a:extLst>
              <a:ext uri="{FF2B5EF4-FFF2-40B4-BE49-F238E27FC236}">
                <a16:creationId xmlns:a16="http://schemas.microsoft.com/office/drawing/2014/main" id="{C7B72D48-F72E-4128-A9B3-99896795C4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 b="19392"/>
          <a:stretch/>
        </p:blipFill>
        <p:spPr bwMode="auto">
          <a:xfrm>
            <a:off x="8540829" y="3282354"/>
            <a:ext cx="1268931" cy="44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73509B8-0462-4B1C-90B9-BA4AC15CD1FE}"/>
              </a:ext>
            </a:extLst>
          </p:cNvPr>
          <p:cNvSpPr/>
          <p:nvPr/>
        </p:nvSpPr>
        <p:spPr>
          <a:xfrm>
            <a:off x="482595" y="1712165"/>
            <a:ext cx="1357771" cy="4273421"/>
          </a:xfrm>
          <a:prstGeom prst="rect">
            <a:avLst/>
          </a:prstGeom>
          <a:noFill/>
          <a:ln w="1270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2" name="Straight Arrow Connector 22">
            <a:extLst>
              <a:ext uri="{FF2B5EF4-FFF2-40B4-BE49-F238E27FC236}">
                <a16:creationId xmlns:a16="http://schemas.microsoft.com/office/drawing/2014/main" id="{6E38B006-097D-4375-BF7D-C7706ABEA5CF}"/>
              </a:ext>
            </a:extLst>
          </p:cNvPr>
          <p:cNvCxnSpPr>
            <a:cxnSpLocks/>
            <a:stCxn id="22" idx="3"/>
            <a:endCxn id="58" idx="1"/>
          </p:cNvCxnSpPr>
          <p:nvPr/>
        </p:nvCxnSpPr>
        <p:spPr>
          <a:xfrm flipV="1">
            <a:off x="7078129" y="3848017"/>
            <a:ext cx="392554" cy="276"/>
          </a:xfrm>
          <a:prstGeom prst="bentConnector3">
            <a:avLst>
              <a:gd name="adj1" fmla="val 50000"/>
            </a:avLst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FF1EC3EE-F6D7-46A4-8B63-6F2A9404317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72280" y="1550179"/>
            <a:ext cx="426567" cy="443601"/>
          </a:xfrm>
          <a:prstGeom prst="rect">
            <a:avLst/>
          </a:prstGeom>
        </p:spPr>
      </p:pic>
      <p:cxnSp>
        <p:nvCxnSpPr>
          <p:cNvPr id="76" name="Straight Arrow Connector 22">
            <a:extLst>
              <a:ext uri="{FF2B5EF4-FFF2-40B4-BE49-F238E27FC236}">
                <a16:creationId xmlns:a16="http://schemas.microsoft.com/office/drawing/2014/main" id="{06D6FA56-2BD2-407E-A318-254C04CAF60D}"/>
              </a:ext>
            </a:extLst>
          </p:cNvPr>
          <p:cNvCxnSpPr>
            <a:cxnSpLocks/>
            <a:stCxn id="58" idx="3"/>
          </p:cNvCxnSpPr>
          <p:nvPr/>
        </p:nvCxnSpPr>
        <p:spPr>
          <a:xfrm flipV="1">
            <a:off x="9841226" y="3846290"/>
            <a:ext cx="659948" cy="1727"/>
          </a:xfrm>
          <a:prstGeom prst="straightConnector1">
            <a:avLst/>
          </a:prstGeom>
          <a:ln w="12700">
            <a:solidFill>
              <a:srgbClr val="545B64"/>
            </a:solidFill>
            <a:headEnd type="none" w="med" len="sm"/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Image result for python logo">
            <a:extLst>
              <a:ext uri="{FF2B5EF4-FFF2-40B4-BE49-F238E27FC236}">
                <a16:creationId xmlns:a16="http://schemas.microsoft.com/office/drawing/2014/main" id="{1F51FA86-06E5-41DD-A302-3F18544DD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5" b="11232"/>
          <a:stretch/>
        </p:blipFill>
        <p:spPr bwMode="auto">
          <a:xfrm>
            <a:off x="628530" y="5646896"/>
            <a:ext cx="1034884" cy="27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css logo">
            <a:extLst>
              <a:ext uri="{FF2B5EF4-FFF2-40B4-BE49-F238E27FC236}">
                <a16:creationId xmlns:a16="http://schemas.microsoft.com/office/drawing/2014/main" id="{E67ED402-3BF5-49E7-82B9-5A9B9D46B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221" y="4869389"/>
            <a:ext cx="497058" cy="7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BE03FE31-677F-4368-8166-05C059E3D866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848657" y="4846676"/>
            <a:ext cx="653274" cy="9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22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6974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A few definitions before we begin…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8FC8-0E77-9E4F-A1FE-5A858136ACEF}"/>
              </a:ext>
            </a:extLst>
          </p:cNvPr>
          <p:cNvSpPr txBox="1"/>
          <p:nvPr/>
        </p:nvSpPr>
        <p:spPr>
          <a:xfrm>
            <a:off x="406401" y="1845188"/>
            <a:ext cx="11336866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Location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represents a physical place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Access Point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represents the scanning device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Floorplan Library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represents the collection of floor plans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AP Zone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connects locations with access points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Heatmap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connects floor plans with access points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Scan Results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all results from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WiFi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scanner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Unique Devices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unique device results over a given time period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RSSI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 – Received Signal Strength Indicator</a:t>
            </a:r>
          </a:p>
        </p:txBody>
      </p:sp>
    </p:spTree>
    <p:extLst>
      <p:ext uri="{BB962C8B-B14F-4D97-AF65-F5344CB8AC3E}">
        <p14:creationId xmlns:p14="http://schemas.microsoft.com/office/powerpoint/2010/main" val="297419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5008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Oh and one more term…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8FC8-0E77-9E4F-A1FE-5A858136ACEF}"/>
              </a:ext>
            </a:extLst>
          </p:cNvPr>
          <p:cNvSpPr txBox="1"/>
          <p:nvPr/>
        </p:nvSpPr>
        <p:spPr>
          <a:xfrm>
            <a:off x="321735" y="1819243"/>
            <a:ext cx="759459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Trilateration – </a:t>
            </a: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t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he process of determining absolute or relative locations of points by measurement of distances, using the geometry of circles, spheres or triangles.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endParaRPr lang="en-US" sz="2800" i="1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Roboto Condensed Light" charset="0"/>
              <a:cs typeface="Roboto Condensed Light" charset="0"/>
            </a:endParaRP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Very difficult to do trilateration in real-time:</a:t>
            </a:r>
          </a:p>
          <a:p>
            <a:pPr marL="742950" lvl="1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We don’t always have enough source data points</a:t>
            </a:r>
          </a:p>
          <a:p>
            <a:pPr marL="742950" lvl="1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Measured distances inaccurate</a:t>
            </a:r>
          </a:p>
        </p:txBody>
      </p:sp>
      <p:pic>
        <p:nvPicPr>
          <p:cNvPr id="2050" name="Picture 2" descr="https://upload.wikimedia.org/wikipedia/commons/thumb/c/c3/3spheres.svg/500px-3spheres.svg.png">
            <a:extLst>
              <a:ext uri="{FF2B5EF4-FFF2-40B4-BE49-F238E27FC236}">
                <a16:creationId xmlns:a16="http://schemas.microsoft.com/office/drawing/2014/main" id="{B697BE8D-CFFE-46C4-8D80-F9EA31F56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1" y="1496268"/>
            <a:ext cx="2406650" cy="23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E5FE12-9D2D-48DB-8147-BFACAC0A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652" y="4163220"/>
            <a:ext cx="2944282" cy="220821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335AD3-C5C5-4BEC-AFB2-C6B9980F4496}"/>
              </a:ext>
            </a:extLst>
          </p:cNvPr>
          <p:cNvSpPr/>
          <p:nvPr/>
        </p:nvSpPr>
        <p:spPr>
          <a:xfrm>
            <a:off x="6752168" y="5689496"/>
            <a:ext cx="2004484" cy="576193"/>
          </a:xfrm>
          <a:prstGeom prst="rightArrow">
            <a:avLst/>
          </a:prstGeom>
          <a:solidFill>
            <a:srgbClr val="31FBA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9A7324-CDC0-4667-8218-8D5EB3E909E0}"/>
              </a:ext>
            </a:extLst>
          </p:cNvPr>
          <p:cNvSpPr/>
          <p:nvPr/>
        </p:nvSpPr>
        <p:spPr>
          <a:xfrm>
            <a:off x="2900988" y="5705244"/>
            <a:ext cx="38776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Needed to Approximate!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37539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7329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Let’s try to demonstrate the system…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CF232-E282-4D30-94F0-E2C3EBF70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1" y="1728625"/>
            <a:ext cx="5174301" cy="28518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7510F-54C5-44D2-B3D7-1953BC7BF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2732" y="1616501"/>
            <a:ext cx="6187433" cy="3480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CB6ABF-C49C-4AA4-AB9D-773F6BED1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134" y="3921895"/>
            <a:ext cx="4292599" cy="2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4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7182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So what worked… And what didn’t…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B9AF1-786F-4280-99CF-5C45CF3F9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361" y="1322943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/>
              <a:t>Successes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EDBE20-4FA7-42EF-BC20-EDD749576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0361" y="2146855"/>
            <a:ext cx="5157787" cy="3684588"/>
          </a:xfrm>
        </p:spPr>
        <p:txBody>
          <a:bodyPr/>
          <a:lstStyle/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Embedded </a:t>
            </a:r>
            <a:r>
              <a:rPr lang="en-US" dirty="0" err="1"/>
              <a:t>WiFi</a:t>
            </a:r>
            <a:r>
              <a:rPr lang="en-US" dirty="0"/>
              <a:t> Device Scanner</a:t>
            </a:r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AWS IoT / DynamoDB Integration</a:t>
            </a:r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Relational vs Non-Relational DBs</a:t>
            </a:r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60B857-FCF0-4405-AF20-5D8667AB0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2773" y="1322943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/>
              <a:t>Challenges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D9CD68-A8DA-4776-B29C-8964931E8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2773" y="2146855"/>
            <a:ext cx="5183188" cy="3684588"/>
          </a:xfrm>
        </p:spPr>
        <p:txBody>
          <a:bodyPr/>
          <a:lstStyle/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No machine learning</a:t>
            </a:r>
          </a:p>
          <a:p>
            <a:pPr lvl="1"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Time/data</a:t>
            </a:r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Integrate into existing codebase</a:t>
            </a:r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Differences in Device </a:t>
            </a:r>
            <a:r>
              <a:rPr lang="en-US" dirty="0" err="1"/>
              <a:t>WiFi</a:t>
            </a:r>
            <a:endParaRPr lang="en-US" dirty="0"/>
          </a:p>
          <a:p>
            <a:pPr>
              <a:buClr>
                <a:srgbClr val="00D4D6"/>
              </a:buClr>
              <a:buFont typeface="Wingdings" panose="05000000000000000000" pitchFamily="2" charset="2"/>
              <a:buChar char="§"/>
            </a:pPr>
            <a:r>
              <a:rPr lang="en-US" dirty="0"/>
              <a:t>iOS </a:t>
            </a:r>
            <a:r>
              <a:rPr lang="en-US" dirty="0" err="1"/>
              <a:t>WiFi</a:t>
            </a:r>
            <a:r>
              <a:rPr lang="en-US" dirty="0"/>
              <a:t> Obfuscation</a:t>
            </a:r>
          </a:p>
        </p:txBody>
      </p:sp>
    </p:spTree>
    <p:extLst>
      <p:ext uri="{BB962C8B-B14F-4D97-AF65-F5344CB8AC3E}">
        <p14:creationId xmlns:p14="http://schemas.microsoft.com/office/powerpoint/2010/main" val="375356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4AD96A-7A46-C048-ADAC-20066A5687F7}"/>
              </a:ext>
            </a:extLst>
          </p:cNvPr>
          <p:cNvSpPr txBox="1"/>
          <p:nvPr/>
        </p:nvSpPr>
        <p:spPr>
          <a:xfrm>
            <a:off x="666750" y="389007"/>
            <a:ext cx="1444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SemiBold" pitchFamily="2" charset="77"/>
              </a:rPr>
              <a:t>Future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C8FC8-0E77-9E4F-A1FE-5A858136ACEF}"/>
              </a:ext>
            </a:extLst>
          </p:cNvPr>
          <p:cNvSpPr txBox="1"/>
          <p:nvPr/>
        </p:nvSpPr>
        <p:spPr>
          <a:xfrm>
            <a:off x="666750" y="1718187"/>
            <a:ext cx="104521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Implement Machine Learning Module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Add time based feature to heatmaps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Clean up CSS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Integrate into live platform</a:t>
            </a:r>
          </a:p>
          <a:p>
            <a:pPr marL="285750" indent="-285750">
              <a:spcBef>
                <a:spcPts val="600"/>
              </a:spcBef>
              <a:buClr>
                <a:srgbClr val="00D4D6"/>
              </a:buClr>
              <a:buSzPct val="120000"/>
              <a:buFont typeface="Wingdings" pitchFamily="2" charset="2"/>
              <a:buChar char="ü"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" panose="020B0503020202020204" pitchFamily="34" charset="0"/>
                <a:ea typeface="Roboto Condensed Light" charset="0"/>
                <a:cs typeface="Roboto Condensed Light" charset="0"/>
              </a:rPr>
              <a:t>Offer as separate product for company</a:t>
            </a:r>
          </a:p>
          <a:p>
            <a:pPr marL="285750" indent="-285750">
              <a:buClr>
                <a:srgbClr val="00A8AA"/>
              </a:buClr>
              <a:buFont typeface="Wingdings" pitchFamily="2" charset="2"/>
              <a:buChar char="ü"/>
            </a:pP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Avenir Next" panose="020B0503020202020204" pitchFamily="34" charset="0"/>
              <a:ea typeface="Roboto Condensed Light" charset="0"/>
              <a:cs typeface="Roboto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315096"/>
      </p:ext>
    </p:extLst>
  </p:cSld>
  <p:clrMapOvr>
    <a:masterClrMapping/>
  </p:clrMapOvr>
</p:sld>
</file>

<file path=ppt/theme/theme1.xml><?xml version="1.0" encoding="utf-8"?>
<a:theme xmlns:a="http://schemas.openxmlformats.org/drawingml/2006/main" name="LOCALLY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cally Deck Template" id="{E8AB11AD-AD6C-5F4E-866D-A15D75C71491}" vid="{5B44C195-2370-BC4B-BEB6-47B31A872E24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OCALLY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Grey Side Blo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LOCALLY 3 Dark Gra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4088</TotalTime>
  <Words>327</Words>
  <Application>Microsoft Office PowerPoint</Application>
  <PresentationFormat>Widescreen</PresentationFormat>
  <Paragraphs>68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Arial</vt:lpstr>
      <vt:lpstr>Avenir Next</vt:lpstr>
      <vt:lpstr>Calibri</vt:lpstr>
      <vt:lpstr>Calibri Light</vt:lpstr>
      <vt:lpstr>Montserrat Medium</vt:lpstr>
      <vt:lpstr>Montserrat SemiBold</vt:lpstr>
      <vt:lpstr>Wingdings</vt:lpstr>
      <vt:lpstr>LOCALLY 1</vt:lpstr>
      <vt:lpstr>Custom Design</vt:lpstr>
      <vt:lpstr>LOCALLY 2</vt:lpstr>
      <vt:lpstr>Grey Side Block</vt:lpstr>
      <vt:lpstr>LOCALLY 3 Dark Gray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kristinh@digital2go.com</dc:creator>
  <cp:lastModifiedBy>Mike Vartanian</cp:lastModifiedBy>
  <cp:revision>103</cp:revision>
  <dcterms:created xsi:type="dcterms:W3CDTF">2018-11-05T22:36:57Z</dcterms:created>
  <dcterms:modified xsi:type="dcterms:W3CDTF">2018-12-21T01:57:18Z</dcterms:modified>
</cp:coreProperties>
</file>